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>
      <p:cViewPr>
        <p:scale>
          <a:sx n="70" d="100"/>
          <a:sy n="70" d="100"/>
        </p:scale>
        <p:origin x="104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A68B9-F452-4D7B-8E80-04F96717E1FE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358A2-2CC1-41B1-92B0-A538C7E26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7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6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729-D59C-F050-A6AE-F9EDF348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4CA2-2961-D6AA-662B-B6684272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4C00-634B-35D7-3A10-D944E634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BFFA-6E00-494D-8094-EF814773ACD1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F488-C3D4-E1C0-B623-E81DB289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05BB6-D4E8-DCEB-8E0A-D12C250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345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C4D-DAB4-57B6-51DA-5E0071DE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CF1B1-D51B-5C15-445D-C05B6FAC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9D9C-CDFA-E4B4-6806-E933E8F4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A2237-DACB-4B48-A29D-B3E60EBAD379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B545-9729-85B5-9015-A26898EA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8F45-0B21-A43C-61E3-4DE22440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988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CC962-9207-A79D-4A13-B447F341A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79AB-BF25-A0FA-E043-8C722DF43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50FD-F089-89AF-1840-E215D8F2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16C61-E40B-4300-ABB3-9B36166294E3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340D-0926-E642-ADF8-B333F88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3EC9-EADB-1F0F-21C3-F91FA09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1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793C-CD30-8B24-0767-C3ABDA08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72F1-942A-4883-CD4E-DF12403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F9A1-B80A-0956-E077-9B77CD0D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3941-A030-4E03-B59A-D2805912C04E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9EFE-B73A-1576-A5DE-D5BCCBC8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2F03-E70B-5C61-F853-7AFCCE67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88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8936-3B80-BDDD-94F2-3C9661E2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9FEFA-2B0F-AF13-A1DE-ED5FCD8D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E8025-4A83-6F1C-DE40-E17FE0C5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4D9F-CD0E-4ECF-B3C4-B403396023E0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86E4B-4DBF-8B60-B604-60476EE9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B58F-7929-966B-10EF-BE62B106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58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64E1-C264-83BD-8114-EE1251E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DA80-06C3-8272-EE3C-0195FBA0A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6AE7-CBD8-836B-E0B1-B30E1241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72C9-6B44-2F69-3E19-55BAA2E1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EA5D-D60C-4A6C-A880-827D50FA0780}" type="datetime1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27BB7-D5CE-DE8D-6E19-D9D59CA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342C-BFCA-75A7-4305-5BAD9FC1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73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01D1-FE63-AFBB-C264-42CFC0C8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9E25-433C-1FD8-D047-DD6D0F9C8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38DFE-2DF5-4FFC-15F9-22FBEEA66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2E202-45F5-DC58-E498-02D6AF52A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A937-F05D-E056-78BC-5DDF39CF1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EE633-28C6-1842-4500-41FE0177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C915-4B09-4C44-85C7-CF06FD05C4D6}" type="datetime1">
              <a:rPr lang="en-GB" smtClean="0"/>
              <a:t>06/09/2025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63346-D600-CC5B-A34A-1E4AF469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D40D5-1583-4EDF-B8CF-C8ACD5F3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76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6D0F-39E6-619B-1606-A90BE771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31EE2-3117-7E5F-1355-77B37AD8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BD1E-DC3C-437A-8C6C-05A170F622B5}" type="datetime1">
              <a:rPr lang="en-GB" smtClean="0"/>
              <a:t>06/09/2025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5377B-352E-D389-05E2-36197528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51883-50F9-3C7A-9BB0-501736EB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30F9B-18B8-6282-55ED-DB65B6A4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27EE-F3F5-459D-B585-3C39C0C0B24F}" type="datetime1">
              <a:rPr lang="en-GB" smtClean="0"/>
              <a:t>06/09/2025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C868-93A9-40A7-07DB-6AFD2F08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5FD-2BC5-0BA5-5901-FF8AB34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048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A222-CCB7-954C-247A-A1B29CCC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B33-AB9C-9FF0-D661-9C9662E3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C9540-0B0D-E52D-D68F-9224B3B7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FA323-2CA4-AB8D-AC56-8E44D715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B4D7-2239-47E8-9985-3594AB8D2038}" type="datetime1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E27F6-4AF0-1665-0378-3E86AD64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BC61-DF70-894D-F404-08BCF8AF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8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3E2-FA10-AA24-281A-E150B76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40964-EDD7-BCF6-2E19-D7B3F0A35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58CA9-A17F-1A3F-AED5-70CC6F37E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2ADC-14C6-7C8C-C6D5-ECF99FD0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2721-1D01-4871-9278-F4A1AC24EBB4}" type="datetime1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F0F6-DF5E-70A1-838D-32DD7403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B3B9B-9999-4A23-659B-23D9E4AF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77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08E99-D1E2-AD45-C021-655FEA26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9EBBE-F10E-D3B1-2A98-CC0D4099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D628-615F-FCB3-9C86-4D48C9F7F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A89F-EA0F-4690-B103-FC6F7A273BC4}" type="datetime1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E467-A8F0-E79B-8B41-527C2AD9F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6CC4-8F11-9CBB-5EE4-B7306E79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t20328096@outlook.cardiffmet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39E7C4-4C3F-6B9F-0178-9663041C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468" y="4707354"/>
            <a:ext cx="9144000" cy="1655763"/>
          </a:xfrm>
        </p:spPr>
        <p:txBody>
          <a:bodyPr/>
          <a:lstStyle/>
          <a:p>
            <a:r>
              <a:rPr lang="en-US" dirty="0"/>
              <a:t>A new way to learn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AA6E-BCB6-B9EA-BD97-DCDDF17D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68" y="-1936969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34010-9383-06A0-C4E1-04266B09C514}"/>
              </a:ext>
            </a:extLst>
          </p:cNvPr>
          <p:cNvSpPr txBox="1"/>
          <p:nvPr/>
        </p:nvSpPr>
        <p:spPr>
          <a:xfrm>
            <a:off x="2284325" y="5265336"/>
            <a:ext cx="762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Student ID – </a:t>
            </a:r>
            <a:r>
              <a:rPr lang="en-GB" u="sng" dirty="0" err="1">
                <a:hlinkClick r:id="rId4"/>
              </a:rPr>
              <a:t>st20328096</a:t>
            </a:r>
            <a:r>
              <a:rPr lang="en-GB" dirty="0"/>
              <a:t>– </a:t>
            </a:r>
            <a:r>
              <a:rPr lang="en-GB" dirty="0" err="1"/>
              <a:t>KD</a:t>
            </a:r>
            <a:r>
              <a:rPr lang="en-GB" dirty="0"/>
              <a:t>/</a:t>
            </a:r>
            <a:r>
              <a:rPr lang="en-GB" dirty="0" err="1"/>
              <a:t>BSCSD</a:t>
            </a:r>
            <a:r>
              <a:rPr lang="en-GB" dirty="0"/>
              <a:t>/19/05</a:t>
            </a:r>
          </a:p>
          <a:p>
            <a:pPr algn="ctr"/>
            <a:r>
              <a:rPr lang="en-GB" dirty="0"/>
              <a:t>Name: </a:t>
            </a:r>
            <a:r>
              <a:rPr lang="en-GB" dirty="0" err="1"/>
              <a:t>Galketihenege</a:t>
            </a:r>
            <a:r>
              <a:rPr lang="en-GB" dirty="0"/>
              <a:t> Krishan Chamara </a:t>
            </a:r>
            <a:r>
              <a:rPr lang="en-GB" dirty="0" err="1"/>
              <a:t>Abeywardhana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38B8B-335C-26D3-9F35-EB5F52D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BD1F-BE66-5965-0E62-740D7ABE5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3273"/>
            <a:ext cx="9144000" cy="2387600"/>
          </a:xfrm>
        </p:spPr>
        <p:txBody>
          <a:bodyPr/>
          <a:lstStyle/>
          <a:p>
            <a:r>
              <a:rPr lang="en-US" dirty="0"/>
              <a:t>SQL Safari</a:t>
            </a:r>
            <a:br>
              <a:rPr lang="en-US" dirty="0"/>
            </a:br>
            <a:r>
              <a:rPr lang="en-US" dirty="0"/>
              <a:t>Gamified Learning for SQL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A8930-3429-EDCC-1726-26DEA4FD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3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6AE-0E35-2BD7-6917-645E050D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32" y="783414"/>
            <a:ext cx="4379068" cy="1325563"/>
          </a:xfrm>
        </p:spPr>
        <p:txBody>
          <a:bodyPr/>
          <a:lstStyle/>
          <a:p>
            <a:r>
              <a:rPr lang="en-GB" b="1" dirty="0"/>
              <a:t>Technology Stack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D27ADF-8FE7-17A0-C42B-6C783DCE9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12932" y="2111781"/>
            <a:ext cx="301749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Backend: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PHP(Laravel)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Frontend: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HTML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CSS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Bootstrap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JS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Database: MySQL.</a:t>
            </a:r>
          </a:p>
        </p:txBody>
      </p:sp>
      <p:pic>
        <p:nvPicPr>
          <p:cNvPr id="4099" name="Picture 3" descr="Laravel - Wikipedia">
            <a:extLst>
              <a:ext uri="{FF2B5EF4-FFF2-40B4-BE49-F238E27FC236}">
                <a16:creationId xmlns:a16="http://schemas.microsoft.com/office/drawing/2014/main" id="{F48620BC-036E-AA4C-0765-F7454AB2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15" y="741277"/>
            <a:ext cx="1684482" cy="17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 Simple Understanding of HTML, CSS, and JavaScript">
            <a:extLst>
              <a:ext uri="{FF2B5EF4-FFF2-40B4-BE49-F238E27FC236}">
                <a16:creationId xmlns:a16="http://schemas.microsoft.com/office/drawing/2014/main" id="{551FA46C-6F1F-769F-AAAE-4F534D16B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6791" r="10845" b="16791"/>
          <a:stretch>
            <a:fillRect/>
          </a:stretch>
        </p:blipFill>
        <p:spPr bwMode="auto">
          <a:xfrm>
            <a:off x="1429415" y="2629597"/>
            <a:ext cx="5047338" cy="23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SQL Database | Custom software | Netgen">
            <a:extLst>
              <a:ext uri="{FF2B5EF4-FFF2-40B4-BE49-F238E27FC236}">
                <a16:creationId xmlns:a16="http://schemas.microsoft.com/office/drawing/2014/main" id="{07B5883F-9B11-53C3-5669-EE8FE6C4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17" y="5117545"/>
            <a:ext cx="1600997" cy="16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ED331D-54D1-D2B7-9D59-AF3B995D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23776-61BD-89AF-2A25-FF70E9A15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73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2884-F7A1-490F-9884-628083F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9C7F4-F40E-4774-FC6C-3A2BDD6F54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45077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Multiplayer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AI-driven personalized hints.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Mobile app version.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A5A86-85A0-056F-BBC0-3595063C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3" y="3528639"/>
            <a:ext cx="3403060" cy="2268707"/>
          </a:xfrm>
          <a:prstGeom prst="rect">
            <a:avLst/>
          </a:prstGeom>
        </p:spPr>
      </p:pic>
      <p:pic>
        <p:nvPicPr>
          <p:cNvPr id="5123" name="Picture 3" descr="AI-Driven Personalization: Elevating User Experiences - Subscribed.FYI">
            <a:extLst>
              <a:ext uri="{FF2B5EF4-FFF2-40B4-BE49-F238E27FC236}">
                <a16:creationId xmlns:a16="http://schemas.microsoft.com/office/drawing/2014/main" id="{A4B25D88-F913-2F02-6DC6-FB1472D1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24204" r="4085" b="6053"/>
          <a:stretch>
            <a:fillRect/>
          </a:stretch>
        </p:blipFill>
        <p:spPr bwMode="auto">
          <a:xfrm>
            <a:off x="4612696" y="3528639"/>
            <a:ext cx="3403062" cy="22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E20FE-CCF9-0310-560B-674219B7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736" y="541522"/>
            <a:ext cx="2966605" cy="525582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B712B-F80C-4C29-7A21-34891ED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11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DC2719-0827-8CC3-4F1D-F81EBE293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826055" y="354861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clusion and Call to Action - fundsforNGOs - Grants and Resources for  Sustainability">
            <a:extLst>
              <a:ext uri="{FF2B5EF4-FFF2-40B4-BE49-F238E27FC236}">
                <a16:creationId xmlns:a16="http://schemas.microsoft.com/office/drawing/2014/main" id="{5B0316DA-3F81-CB73-2743-22B853CB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3FF-6AE7-B82F-6788-4C1C5F66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1787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Students find learning SQL is boring.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With SQL Safari, learning feels like 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playing a game.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C5EB-A6A3-B260-5338-36CB0084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6A8F2-E1F0-01A7-B55B-1E1AD41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-141514" y="0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6763-D2C6-C6D3-3650-8AFB989D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460171"/>
            <a:ext cx="6096000" cy="1828800"/>
          </a:xfrm>
        </p:spPr>
        <p:txBody>
          <a:bodyPr>
            <a:normAutofit/>
          </a:bodyPr>
          <a:lstStyle/>
          <a:p>
            <a:r>
              <a:rPr lang="en-GB" sz="11500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5DBC-7A17-E8EA-F4CA-A585F240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2EE9-2792-3297-EF0C-9EA50218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4413482" y="968829"/>
            <a:ext cx="3365036" cy="2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0C63-9139-6705-0B9E-ECAC3D50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E0815-F2CD-251C-0A15-4015DB08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SQL?</a:t>
            </a:r>
          </a:p>
          <a:p>
            <a:r>
              <a:rPr lang="en-GB" dirty="0"/>
              <a:t>The Current Problem.</a:t>
            </a:r>
          </a:p>
          <a:p>
            <a:r>
              <a:rPr lang="en-GB" dirty="0"/>
              <a:t>What’s Gamified Learning?</a:t>
            </a:r>
          </a:p>
          <a:p>
            <a:r>
              <a:rPr lang="en-GB" dirty="0"/>
              <a:t>What’s Adaptive Difficulty?</a:t>
            </a:r>
          </a:p>
          <a:p>
            <a:r>
              <a:rPr lang="en-GB" dirty="0"/>
              <a:t>Traditional Vs Gamified Learning.</a:t>
            </a:r>
          </a:p>
          <a:p>
            <a:r>
              <a:rPr lang="en-GB" dirty="0"/>
              <a:t>What’s SQL Safari?</a:t>
            </a:r>
          </a:p>
          <a:p>
            <a:r>
              <a:rPr lang="en-GB" dirty="0"/>
              <a:t>Technology Stack</a:t>
            </a:r>
          </a:p>
          <a:p>
            <a:r>
              <a:rPr lang="en-GB" dirty="0"/>
              <a:t>Future Improvements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27469-6B43-F014-D1D4-311DCAAB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4E644-BB40-5311-F3E0-4E39825A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95" y="408781"/>
            <a:ext cx="6040438" cy="604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8951-09EB-BB29-0F25-2A631C75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10002297" y="4841136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9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596B-4A6F-884B-4347-19CAC643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272" y="365125"/>
            <a:ext cx="10515600" cy="1325563"/>
          </a:xfrm>
        </p:spPr>
        <p:txBody>
          <a:bodyPr/>
          <a:lstStyle/>
          <a:p>
            <a:pPr algn="r"/>
            <a:r>
              <a:rPr lang="en-GB" dirty="0"/>
              <a:t>Why SQL?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819C6A-A8EB-86A2-F03B-03F4642E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43143" y="1690688"/>
            <a:ext cx="52106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SQL is the language of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Used in many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Essential for data analysis.</a:t>
            </a:r>
          </a:p>
        </p:txBody>
      </p:sp>
      <p:pic>
        <p:nvPicPr>
          <p:cNvPr id="1027" name="Picture 3" descr="SQL Database | Custom software | Netgen">
            <a:extLst>
              <a:ext uri="{FF2B5EF4-FFF2-40B4-BE49-F238E27FC236}">
                <a16:creationId xmlns:a16="http://schemas.microsoft.com/office/drawing/2014/main" id="{CC5CAA0C-3F43-DC9F-00FA-162DEEAE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" y="495858"/>
            <a:ext cx="6079787" cy="60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09F69-C830-98F1-110F-D07A6E29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FC694-DBC6-77A8-ABED-827680BB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892212" y="354861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5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5781-58B7-83B8-D949-1271D97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Current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1977D-1738-8EED-6CA0-4749231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Students find learning SQL is boring.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6C184-7C12-3D02-9926-66AC627E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464" y1="67484" x2="54739" y2="65196"/>
                        <a14:foregroundMark x1="54739" y1="65196" x2="45915" y2="64624"/>
                        <a14:foregroundMark x1="45915" y1="64624" x2="53350" y2="66503"/>
                        <a14:foregroundMark x1="53350" y1="66503" x2="44363" y2="68137"/>
                        <a14:foregroundMark x1="44363" y1="68137" x2="53676" y2="69199"/>
                        <a14:foregroundMark x1="53676" y1="69199" x2="46078" y2="70507"/>
                        <a14:foregroundMark x1="52124" y1="70915" x2="55556" y2="69199"/>
                        <a14:foregroundMark x1="55556" y1="67075" x2="52042" y2="7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76" y="-1215958"/>
            <a:ext cx="9153728" cy="9153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296E1-19D1-3D70-B199-E91AB21E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B54AE-6610-0FD3-0626-437F629F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66057" y="5509049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5CD8-D7CC-88CE-CC36-DCA1C682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CEC1-7680-6F0E-D73B-C35659CC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Why Gamified Learning?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4C2D33-ED69-1096-EBD3-EBBC62D408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09034" y="1690688"/>
            <a:ext cx="57047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Learning feels like playing a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Increases motivation &amp; engagement.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CFB1A-A1D4-E3BF-98E9-A7024EF4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94249" l="9855" r="89984">
                        <a14:foregroundMark x1="16963" y1="25879" x2="19548" y2="34026"/>
                        <a14:foregroundMark x1="19548" y1="34026" x2="23748" y2="38818"/>
                        <a14:foregroundMark x1="17447" y1="26677" x2="23748" y2="37380"/>
                        <a14:foregroundMark x1="23748" y1="37380" x2="23263" y2="39936"/>
                        <a14:foregroundMark x1="18578" y1="22524" x2="24394" y2="36901"/>
                        <a14:foregroundMark x1="24394" y1="36901" x2="24394" y2="39297"/>
                        <a14:foregroundMark x1="18901" y1="26038" x2="24071" y2="39297"/>
                        <a14:foregroundMark x1="27948" y1="29233" x2="35864" y2="44728"/>
                        <a14:foregroundMark x1="35218" y1="32428" x2="40226" y2="42652"/>
                        <a14:foregroundMark x1="41842" y1="38978" x2="44103" y2="47604"/>
                        <a14:foregroundMark x1="38934" y1="40415" x2="49596" y2="44728"/>
                        <a14:foregroundMark x1="54604" y1="32428" x2="51050" y2="41214"/>
                        <a14:foregroundMark x1="51050" y1="33706" x2="46527" y2="40096"/>
                        <a14:foregroundMark x1="47496" y1="36581" x2="41195" y2="46166"/>
                        <a14:foregroundMark x1="41195" y1="61182" x2="45719" y2="67412"/>
                        <a14:foregroundMark x1="43619" y1="88818" x2="44426" y2="91374"/>
                        <a14:foregroundMark x1="36511" y1="90895" x2="44750" y2="93610"/>
                        <a14:foregroundMark x1="44750" y1="93610" x2="45234" y2="93610"/>
                        <a14:foregroundMark x1="43134" y1="94249" x2="49273" y2="87700"/>
                        <a14:foregroundMark x1="49273" y1="87700" x2="49111" y2="87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4501" y="-644428"/>
            <a:ext cx="6682357" cy="6757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D4686-EDDD-E9AC-5BE5-2EDEFA48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F48FA-6F91-42B7-072E-48CA97009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427028" y="5020523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5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534-E3CD-8F85-A775-C62E0581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4" y="452674"/>
            <a:ext cx="7436796" cy="1325563"/>
          </a:xfrm>
        </p:spPr>
        <p:txBody>
          <a:bodyPr/>
          <a:lstStyle/>
          <a:p>
            <a:pPr algn="r"/>
            <a:r>
              <a:rPr lang="en-GB" dirty="0"/>
              <a:t>Why Gamified Learning? Contd..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7AF63C-9591-3874-171D-3614143DF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1506" y="1778237"/>
            <a:ext cx="29447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Rewards.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Progress tracking.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89014-221E-8701-6256-6A6D11A3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861"/>
          <a:stretch>
            <a:fillRect/>
          </a:stretch>
        </p:blipFill>
        <p:spPr>
          <a:xfrm>
            <a:off x="541506" y="2928026"/>
            <a:ext cx="11231542" cy="34465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1D121-0BEB-7460-D65D-C6764F1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4E583B-7249-FB1C-F499-87F8640D1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019065" y="483384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7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ficulty Stock Illustrations – 46,422 Difficulty Stock Illustrations,  Vectors &amp; Clipart - Dreamstime">
            <a:extLst>
              <a:ext uri="{FF2B5EF4-FFF2-40B4-BE49-F238E27FC236}">
                <a16:creationId xmlns:a16="http://schemas.microsoft.com/office/drawing/2014/main" id="{A2DF86B3-A437-5486-6FAC-262CA9B1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3" y="0"/>
            <a:ext cx="875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3DCB5-B62E-AF48-BA2A-16DAAB8C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Difficulty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C203-834B-9CAF-9DA0-94A7AE43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student struggles show hints, easier steps.</a:t>
            </a:r>
          </a:p>
          <a:p>
            <a:r>
              <a:rPr lang="en-US" dirty="0"/>
              <a:t>Game adjust difficulty level by level.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E1DC-EA4F-C820-F8AF-FB3D359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A0E02-E9B9-1DE3-B5BC-E4EE6849F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982200" y="136525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8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7E2D-68DA-DD93-0793-230AD50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39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Traditional vs Gamified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8BED-6F62-B45A-4BBE-3F2F3EA5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803" y="1570680"/>
            <a:ext cx="10515600" cy="4351338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: lectures,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exercises</a:t>
            </a:r>
            <a:r>
              <a:rPr lang="fr-FR" dirty="0"/>
              <a:t>, </a:t>
            </a:r>
            <a:r>
              <a:rPr lang="fr-FR" dirty="0" err="1"/>
              <a:t>low</a:t>
            </a:r>
            <a:r>
              <a:rPr lang="fr-FR" dirty="0"/>
              <a:t> engagement.</a:t>
            </a:r>
          </a:p>
          <a:p>
            <a:r>
              <a:rPr lang="en-GB" dirty="0"/>
              <a:t>Gamified: story-driven, interactive, rewarding.</a:t>
            </a:r>
          </a:p>
        </p:txBody>
      </p:sp>
      <p:pic>
        <p:nvPicPr>
          <p:cNvPr id="7170" name="Picture 2" descr="Animation or Traditional Teaching? Which Boosts Learning?">
            <a:extLst>
              <a:ext uri="{FF2B5EF4-FFF2-40B4-BE49-F238E27FC236}">
                <a16:creationId xmlns:a16="http://schemas.microsoft.com/office/drawing/2014/main" id="{EE092B9C-3B94-FC9C-5547-68B3C858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3" y="2733571"/>
            <a:ext cx="5900197" cy="40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6BCA95E-C13E-8A2A-7686-A55A833A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000" l="4800" r="92400">
                        <a14:foregroundMark x1="17300" y1="62000" x2="14300" y2="73600"/>
                        <a14:foregroundMark x1="14300" y1="73600" x2="13900" y2="85600"/>
                        <a14:foregroundMark x1="13900" y1="85600" x2="15400" y2="90000"/>
                        <a14:foregroundMark x1="36600" y1="87200" x2="45400" y2="88200"/>
                        <a14:foregroundMark x1="21600" y1="78000" x2="23300" y2="89800"/>
                        <a14:foregroundMark x1="23300" y1="89800" x2="32700" y2="93200"/>
                        <a14:foregroundMark x1="32700" y1="93200" x2="36900" y2="92600"/>
                        <a14:foregroundMark x1="21000" y1="70000" x2="18600" y2="73800"/>
                        <a14:foregroundMark x1="10600" y1="80600" x2="18400" y2="94800"/>
                        <a14:foregroundMark x1="18400" y1="94800" x2="23500" y2="96000"/>
                        <a14:foregroundMark x1="9900" y1="84200" x2="14700" y2="90400"/>
                        <a14:foregroundMark x1="8800" y1="80600" x2="11400" y2="91600"/>
                        <a14:foregroundMark x1="8800" y1="89600" x2="9700" y2="76400"/>
                        <a14:foregroundMark x1="9700" y1="76400" x2="11900" y2="76200"/>
                        <a14:foregroundMark x1="12000" y1="76800" x2="4800" y2="83000"/>
                        <a14:foregroundMark x1="4800" y1="83000" x2="12700" y2="93000"/>
                        <a14:foregroundMark x1="81100" y1="74200" x2="90600" y2="77400"/>
                        <a14:foregroundMark x1="90600" y1="77400" x2="92400" y2="90400"/>
                        <a14:foregroundMark x1="92400" y1="90400" x2="77600" y2="95800"/>
                        <a14:foregroundMark x1="67400" y1="55200" x2="69600" y2="66200"/>
                        <a14:foregroundMark x1="69900" y1="56600" x2="71200" y2="68600"/>
                        <a14:foregroundMark x1="75400" y1="60200" x2="73600" y2="74800"/>
                        <a14:foregroundMark x1="72800" y1="62200" x2="73300" y2="76600"/>
                        <a14:foregroundMark x1="54500" y1="74000" x2="52100" y2="83000"/>
                        <a14:foregroundMark x1="57000" y1="73600" x2="48700" y2="8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9079"/>
            <a:ext cx="6096000" cy="41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5D372-D370-35A3-1A73-E3C1255E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C014B-BB84-82E2-3902-5E2236669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9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2D2F-172D-A591-B599-FA9C8DB7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SQL Safari?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70D6-C287-EDE0-C14D-1571EFD8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narrative-driven game across Sri Lanka’s provinces.</a:t>
            </a:r>
          </a:p>
          <a:p>
            <a:r>
              <a:rPr lang="en-US" dirty="0"/>
              <a:t>Each province is a level.</a:t>
            </a:r>
          </a:p>
          <a:p>
            <a:r>
              <a:rPr lang="en-US" dirty="0"/>
              <a:t>Players complete SQL tasks to level up.</a:t>
            </a:r>
          </a:p>
          <a:p>
            <a:r>
              <a:rPr lang="en-US" dirty="0"/>
              <a:t>Immediate feedback, hints, and achievements.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30765-0D42-53B6-0DAE-7F9557E2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-25740"/>
            <a:ext cx="3567793" cy="3567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3A7D4-572B-537D-5425-29D4FC2C8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25" y="3733800"/>
            <a:ext cx="3124200" cy="312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5EFB9-9722-4FCE-0BD8-46FC11D32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4" y="2950028"/>
            <a:ext cx="4049486" cy="4049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FDD58-4214-2D24-8725-B67CFDB74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542053"/>
            <a:ext cx="3446008" cy="34460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A903E4-500D-49A7-5D61-76232417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57C12-EBD0-012E-CB95-570AFC7D8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218679" y="384086"/>
            <a:ext cx="2189703" cy="13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257</Words>
  <Application>Microsoft Office PowerPoint</Application>
  <PresentationFormat>Widescreen</PresentationFormat>
  <Paragraphs>71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 Safari Gamified Learning for SQL</vt:lpstr>
      <vt:lpstr>Content</vt:lpstr>
      <vt:lpstr>Why SQL?</vt:lpstr>
      <vt:lpstr>Current Problem</vt:lpstr>
      <vt:lpstr>Why Gamified Learning?</vt:lpstr>
      <vt:lpstr>Why Gamified Learning? Contd..</vt:lpstr>
      <vt:lpstr>Adaptive Difficulty</vt:lpstr>
      <vt:lpstr>Traditional vs Gamified Learning</vt:lpstr>
      <vt:lpstr>What is SQL Safari?</vt:lpstr>
      <vt:lpstr>Technology Stack</vt:lpstr>
      <vt:lpstr>Future Improvements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Salinda Sandaruwan</dc:creator>
  <cp:lastModifiedBy>Salinda Sandaruwan</cp:lastModifiedBy>
  <cp:revision>98</cp:revision>
  <dcterms:created xsi:type="dcterms:W3CDTF">2025-09-06T12:35:16Z</dcterms:created>
  <dcterms:modified xsi:type="dcterms:W3CDTF">2025-09-06T14:51:01Z</dcterms:modified>
</cp:coreProperties>
</file>